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257" r:id="rId3"/>
    <p:sldId id="258" r:id="rId4"/>
    <p:sldId id="259" r:id="rId5"/>
    <p:sldId id="262" r:id="rId6"/>
    <p:sldId id="260" r:id="rId7"/>
    <p:sldId id="261" r:id="rId8"/>
    <p:sldId id="263" r:id="rId9"/>
    <p:sldId id="269" r:id="rId10"/>
    <p:sldId id="270" r:id="rId11"/>
    <p:sldId id="271" r:id="rId12"/>
    <p:sldId id="268" r:id="rId13"/>
    <p:sldId id="264" r:id="rId14"/>
    <p:sldId id="265" r:id="rId15"/>
    <p:sldId id="272" r:id="rId16"/>
    <p:sldId id="273"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2" clrIdx="1">
    <p:extLst>
      <p:ext uri="{19B8F6BF-5375-455C-9EA6-DF929625EA0E}">
        <p15:presenceInfo xmlns:p15="http://schemas.microsoft.com/office/powerpoint/2012/main" userId="S::btowns@smp.org::7259c008-5664-4d8b-97e4-93a4b61f415a" providerId="AD"/>
      </p:ext>
    </p:extLst>
  </p:cmAuthor>
  <p:cmAuthor id="3" name="Steven Ellair" initials="SE" lastIdx="2" clrIdx="2">
    <p:extLst>
      <p:ext uri="{19B8F6BF-5375-455C-9EA6-DF929625EA0E}">
        <p15:presenceInfo xmlns:p15="http://schemas.microsoft.com/office/powerpoint/2012/main" userId="S::sellair@smp.org::ad70234c-dccd-497b-bfbd-5adad4a1a9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46" autoAdjust="0"/>
    <p:restoredTop sz="90612" autoAdjust="0"/>
  </p:normalViewPr>
  <p:slideViewPr>
    <p:cSldViewPr>
      <p:cViewPr varScale="1">
        <p:scale>
          <a:sx n="96" d="100"/>
          <a:sy n="96" d="100"/>
        </p:scale>
        <p:origin x="1086" y="84"/>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12/3/2020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Prostock-studio/Shutterstock.com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See the bullet points on page 201 of the student book to review with the students when they might need to break a confidence to prevent serious harm.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0666407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panitanphoto/Shutterstock.com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You might check to see if the students understand each of these by asking them to give examples of each type.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3221158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question also appears on page 206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2797611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RoBird/Shutterstock.com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to name various forms of public media to ensure they understand what this phrase is referring to. Public media includes television, radio, streaming services, newspapers, magazines, movies, books, the internet, and social networking sites, such as Twitter, Snapchat, Facebook, Pinterest, and so on.</a:t>
            </a: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vientocuatroestudio/Shutterstock.com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Then create a class list of their suggestions on the board. After finishing the list, invite them to compare it to the list on page 211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239481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sharkovski/unsplash.com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Invite the students to reflect on this question, silently, or in writing, or through class discussion.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KieferPix/Shutterstock.com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This logic argument sets up the underlying value of the Eighth Commandment: Truth reflects or reveals reality as God created it to be, and lies or falsehoods distort reality or even create a false reality (illusion). Check with the students to see if they understand this important moral principle.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3D generator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Pursue this idea of lies creating false reality with questions like these: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are the most common lies people tell?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How do people justify these lies to themselves</a:t>
            </a:r>
            <a:r>
              <a:rPr lang="en-US" sz="1200" kern="1200" dirty="0">
                <a:solidFill>
                  <a:schemeClr val="tx1"/>
                </a:solidFill>
                <a:effectLst/>
                <a:latin typeface="+mn-lt"/>
                <a:ea typeface="+mn-ea"/>
                <a:cs typeface="+mn-cs"/>
              </a:rPr>
              <a:t>—</a:t>
            </a:r>
            <a:r>
              <a:rPr lang="en-US" sz="1200" i="0" dirty="0">
                <a:solidFill>
                  <a:schemeClr val="bg1">
                    <a:lumMod val="65000"/>
                  </a:schemeClr>
                </a:solidFill>
              </a:rPr>
              <a:t>that is, how do they convince themselves that telling these lies is okay?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How do these justifications put them out of touch with reality?</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Romolo Tavani / Shutterstock.com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It is a variation of the question on page 195 of the student book. Some possible answers might be these: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They want to avoid negative feelings like shame, guilt, and grief.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Living in the real world is too challenging sometimes.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They don’t want to take responsibility for the consequences of their actions.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William Perugini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to react to this statement: Dishonesty breaks apart more relationships than any other reason.</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BlurryMe/Shutterstock.com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 </a:t>
            </a:r>
            <a:r>
              <a:rPr lang="en-US" dirty="0"/>
              <a:t>Have the students discuss these situations and any others you or they might think of. Some answers might include these:</a:t>
            </a:r>
          </a:p>
          <a:p>
            <a:pPr marL="228600" indent="-228600">
              <a:buAutoNum type="arabicPeriod"/>
            </a:pPr>
            <a:r>
              <a:rPr lang="en-US" dirty="0"/>
              <a:t>your parents, the friends you were with, your friends’ parents, yourself</a:t>
            </a:r>
          </a:p>
          <a:p>
            <a:pPr marL="228600" indent="-228600">
              <a:buAutoNum type="arabicPeriod"/>
            </a:pPr>
            <a:r>
              <a:rPr lang="en-US" dirty="0"/>
              <a:t>your teacher, your classmates, yourself</a:t>
            </a:r>
          </a:p>
          <a:p>
            <a:pPr marL="228600" indent="-228600">
              <a:buAutoNum type="arabicPeriod"/>
            </a:pPr>
            <a:r>
              <a:rPr lang="en-US" dirty="0"/>
              <a:t>the doctor, your family, other people you were in contact with (if you are infectious), yourself</a:t>
            </a:r>
          </a:p>
          <a:p>
            <a:pPr marL="228600" indent="-228600">
              <a:buAutoNum type="arabicPeriod"/>
            </a:pPr>
            <a:endParaRPr lang="en-US" dirty="0"/>
          </a:p>
          <a:p>
            <a:pPr marL="0" indent="0">
              <a:buNone/>
            </a:pPr>
            <a:r>
              <a:rPr lang="en-US" dirty="0"/>
              <a:t>Be sure that the students include themselves in each scenario to emphasize that every sin damages our personal integrity.</a:t>
            </a: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Monkey Business Images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You might have the students apply these three steps to the scenarios on the previous slide. What might these steps look like in each situation?</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1985927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981200"/>
            <a:ext cx="9144000" cy="1470025"/>
          </a:xfrm>
        </p:spPr>
        <p:txBody>
          <a:bodyPr>
            <a:normAutofit/>
          </a:bodyPr>
          <a:lstStyle/>
          <a:p>
            <a:r>
              <a:rPr lang="en-US" sz="3200" dirty="0"/>
              <a:t>The Eighth Commandment:</a:t>
            </a:r>
            <a:br>
              <a:rPr lang="en-US" sz="3200" dirty="0"/>
            </a:br>
            <a:r>
              <a:rPr lang="en-US" sz="3200" dirty="0"/>
              <a:t>Reality versus Illusion</a:t>
            </a:r>
          </a:p>
        </p:txBody>
      </p:sp>
      <p:sp>
        <p:nvSpPr>
          <p:cNvPr id="3" name="Subtitle 2"/>
          <p:cNvSpPr txBox="1">
            <a:spLocks/>
          </p:cNvSpPr>
          <p:nvPr/>
        </p:nvSpPr>
        <p:spPr>
          <a:xfrm>
            <a:off x="136358" y="3451225"/>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3, Chapter 8</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TX006753</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lstStyle/>
          <a:p>
            <a:pPr algn="ctr"/>
            <a:r>
              <a:rPr lang="en-US" dirty="0"/>
              <a:t>Secrets and Privacy</a:t>
            </a:r>
          </a:p>
        </p:txBody>
      </p:sp>
      <p:sp>
        <p:nvSpPr>
          <p:cNvPr id="3" name="Content Placeholder 2"/>
          <p:cNvSpPr>
            <a:spLocks noGrp="1"/>
          </p:cNvSpPr>
          <p:nvPr>
            <p:ph idx="1"/>
          </p:nvPr>
        </p:nvSpPr>
        <p:spPr>
          <a:xfrm>
            <a:off x="3800476" y="1600200"/>
            <a:ext cx="5334000" cy="4648200"/>
          </a:xfrm>
        </p:spPr>
        <p:txBody>
          <a:bodyPr>
            <a:normAutofit/>
          </a:bodyPr>
          <a:lstStyle/>
          <a:p>
            <a:pPr marL="239713" indent="-239713">
              <a:lnSpc>
                <a:spcPct val="124000"/>
              </a:lnSpc>
            </a:pPr>
            <a:r>
              <a:rPr lang="en-US" sz="2100" dirty="0"/>
              <a:t>Secrets are generally not a good thing.</a:t>
            </a:r>
          </a:p>
          <a:p>
            <a:pPr marL="239713" indent="-239713">
              <a:lnSpc>
                <a:spcPct val="124000"/>
              </a:lnSpc>
            </a:pPr>
            <a:r>
              <a:rPr lang="en-US" sz="2100" dirty="0"/>
              <a:t>However, it is appropriate, and sometimes even necessary, to keep certain things private.</a:t>
            </a:r>
          </a:p>
          <a:p>
            <a:pPr marL="239713" indent="-239713">
              <a:lnSpc>
                <a:spcPct val="124000"/>
              </a:lnSpc>
            </a:pPr>
            <a:r>
              <a:rPr lang="en-US" sz="2100" dirty="0"/>
              <a:t>Certain professions require secrecy.</a:t>
            </a:r>
            <a:br>
              <a:rPr lang="en-US" sz="2100" dirty="0"/>
            </a:br>
            <a:r>
              <a:rPr lang="en-US" sz="2100" dirty="0"/>
              <a:t>This is especially true in the Sacrament</a:t>
            </a:r>
            <a:br>
              <a:rPr lang="en-US" sz="2100" dirty="0"/>
            </a:br>
            <a:r>
              <a:rPr lang="en-US" sz="2100" dirty="0"/>
              <a:t>of Penance and Reconciliation.</a:t>
            </a:r>
          </a:p>
          <a:p>
            <a:pPr marL="239713" indent="-239713">
              <a:lnSpc>
                <a:spcPct val="124000"/>
              </a:lnSpc>
            </a:pPr>
            <a:r>
              <a:rPr lang="en-US" sz="2100" dirty="0"/>
              <a:t>Sometimes it is morally necessary to reveal a secret.</a:t>
            </a:r>
          </a:p>
        </p:txBody>
      </p:sp>
      <p:pic>
        <p:nvPicPr>
          <p:cNvPr id="5" name="Picture 4" descr="A picture containing person, person, phone, cellphone&#10;&#10;Description automatically generated">
            <a:extLst>
              <a:ext uri="{FF2B5EF4-FFF2-40B4-BE49-F238E27FC236}">
                <a16:creationId xmlns:a16="http://schemas.microsoft.com/office/drawing/2014/main" id="{670044A1-F4ED-6D48-80D5-2C7DA8CFD474}"/>
              </a:ext>
            </a:extLst>
          </p:cNvPr>
          <p:cNvPicPr>
            <a:picLocks noChangeAspect="1"/>
          </p:cNvPicPr>
          <p:nvPr/>
        </p:nvPicPr>
        <p:blipFill rotWithShape="1">
          <a:blip r:embed="rId3">
            <a:extLst>
              <a:ext uri="{28A0092B-C50C-407E-A947-70E740481C1C}">
                <a14:useLocalDpi xmlns:a14="http://schemas.microsoft.com/office/drawing/2010/main" val="0"/>
              </a:ext>
            </a:extLst>
          </a:blip>
          <a:srcRect l="20834" r="18056"/>
          <a:stretch/>
        </p:blipFill>
        <p:spPr>
          <a:xfrm>
            <a:off x="-9525" y="1600200"/>
            <a:ext cx="3581400" cy="3906982"/>
          </a:xfrm>
          <a:prstGeom prst="rect">
            <a:avLst/>
          </a:prstGeom>
        </p:spPr>
      </p:pic>
    </p:spTree>
    <p:extLst>
      <p:ext uri="{BB962C8B-B14F-4D97-AF65-F5344CB8AC3E}">
        <p14:creationId xmlns:p14="http://schemas.microsoft.com/office/powerpoint/2010/main" val="32973173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533400"/>
          </a:xfrm>
        </p:spPr>
        <p:txBody>
          <a:bodyPr/>
          <a:lstStyle/>
          <a:p>
            <a:pPr algn="ctr"/>
            <a:r>
              <a:rPr lang="en-US" dirty="0"/>
              <a:t>Other Sins against Honesty</a:t>
            </a:r>
          </a:p>
        </p:txBody>
      </p:sp>
      <p:sp>
        <p:nvSpPr>
          <p:cNvPr id="3" name="Content Placeholder 2"/>
          <p:cNvSpPr>
            <a:spLocks noGrp="1"/>
          </p:cNvSpPr>
          <p:nvPr>
            <p:ph idx="1"/>
          </p:nvPr>
        </p:nvSpPr>
        <p:spPr>
          <a:xfrm>
            <a:off x="4114800" y="1919287"/>
            <a:ext cx="4648200" cy="4724400"/>
          </a:xfrm>
        </p:spPr>
        <p:txBody>
          <a:bodyPr>
            <a:normAutofit/>
          </a:bodyPr>
          <a:lstStyle/>
          <a:p>
            <a:pPr marL="239713" indent="-239713">
              <a:lnSpc>
                <a:spcPct val="114000"/>
              </a:lnSpc>
            </a:pPr>
            <a:r>
              <a:rPr lang="en-US" b="1" dirty="0"/>
              <a:t>Public Lies: </a:t>
            </a:r>
            <a:r>
              <a:rPr lang="en-US" dirty="0"/>
              <a:t>have greater seriousness because of the number of people they impact</a:t>
            </a:r>
          </a:p>
          <a:p>
            <a:pPr marL="239713" indent="-239713">
              <a:lnSpc>
                <a:spcPct val="114000"/>
              </a:lnSpc>
            </a:pPr>
            <a:r>
              <a:rPr lang="en-US" b="1" dirty="0"/>
              <a:t>Sins Against Reputation: </a:t>
            </a:r>
            <a:r>
              <a:rPr lang="en-US" dirty="0"/>
              <a:t>detraction, calumny (slander), and rash judgment</a:t>
            </a:r>
          </a:p>
          <a:p>
            <a:pPr marL="239713" indent="-239713">
              <a:lnSpc>
                <a:spcPct val="114000"/>
              </a:lnSpc>
            </a:pPr>
            <a:r>
              <a:rPr lang="en-US" b="1" dirty="0"/>
              <a:t>Misusing the Truth: </a:t>
            </a:r>
            <a:r>
              <a:rPr lang="en-US" dirty="0"/>
              <a:t>flattery, boasting, or making fun of someone</a:t>
            </a:r>
          </a:p>
        </p:txBody>
      </p:sp>
      <p:pic>
        <p:nvPicPr>
          <p:cNvPr id="4" name="Picture 3">
            <a:extLst>
              <a:ext uri="{FF2B5EF4-FFF2-40B4-BE49-F238E27FC236}">
                <a16:creationId xmlns:a16="http://schemas.microsoft.com/office/drawing/2014/main" id="{F0A4A4AF-6AC6-B845-A0D2-2EC4B07389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6276"/>
          <a:stretch/>
        </p:blipFill>
        <p:spPr>
          <a:xfrm>
            <a:off x="-14289" y="1919287"/>
            <a:ext cx="4001311" cy="3186113"/>
          </a:xfrm>
          <a:prstGeom prst="rect">
            <a:avLst/>
          </a:prstGeom>
        </p:spPr>
      </p:pic>
    </p:spTree>
    <p:extLst>
      <p:ext uri="{BB962C8B-B14F-4D97-AF65-F5344CB8AC3E}">
        <p14:creationId xmlns:p14="http://schemas.microsoft.com/office/powerpoint/2010/main" val="2601464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437FBF9-2BEB-4444-B7A0-2F26E7A71650}"/>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Sins against Honesty</a:t>
            </a:r>
          </a:p>
        </p:txBody>
      </p:sp>
      <p:sp>
        <p:nvSpPr>
          <p:cNvPr id="5" name="Content Placeholder 2">
            <a:extLst>
              <a:ext uri="{FF2B5EF4-FFF2-40B4-BE49-F238E27FC236}">
                <a16:creationId xmlns:a16="http://schemas.microsoft.com/office/drawing/2014/main" id="{441021F3-9550-5D44-91E4-C2A06AAFC686}"/>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Which do you see committed</a:t>
            </a:r>
            <a:br>
              <a:rPr lang="en-US" dirty="0"/>
            </a:br>
            <a:r>
              <a:rPr lang="en-US" dirty="0"/>
              <a:t>most often among young people: gossip, slander, rash judgment, flattery, or boasting? </a:t>
            </a:r>
          </a:p>
        </p:txBody>
      </p:sp>
      <p:pic>
        <p:nvPicPr>
          <p:cNvPr id="6" name="Picture 5" descr="Icon&#10;&#10;Description automatically generated">
            <a:extLst>
              <a:ext uri="{FF2B5EF4-FFF2-40B4-BE49-F238E27FC236}">
                <a16:creationId xmlns:a16="http://schemas.microsoft.com/office/drawing/2014/main" id="{82FE3D50-A43B-804C-A18C-CD736852F4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36896866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2" y="800100"/>
            <a:ext cx="3352798" cy="533400"/>
          </a:xfrm>
        </p:spPr>
        <p:txBody>
          <a:bodyPr/>
          <a:lstStyle/>
          <a:p>
            <a:r>
              <a:rPr lang="en-US" dirty="0"/>
              <a:t>Truth in the Media</a:t>
            </a:r>
          </a:p>
        </p:txBody>
      </p:sp>
      <p:sp>
        <p:nvSpPr>
          <p:cNvPr id="3" name="Content Placeholder 2"/>
          <p:cNvSpPr>
            <a:spLocks noGrp="1"/>
          </p:cNvSpPr>
          <p:nvPr>
            <p:ph idx="1"/>
          </p:nvPr>
        </p:nvSpPr>
        <p:spPr>
          <a:xfrm>
            <a:off x="4724402" y="1447800"/>
            <a:ext cx="4191000" cy="4724400"/>
          </a:xfrm>
        </p:spPr>
        <p:txBody>
          <a:bodyPr>
            <a:noAutofit/>
          </a:bodyPr>
          <a:lstStyle/>
          <a:p>
            <a:pPr marL="239713" indent="-239713">
              <a:lnSpc>
                <a:spcPct val="114000"/>
              </a:lnSpc>
            </a:pPr>
            <a:r>
              <a:rPr lang="en-US" sz="2300" dirty="0"/>
              <a:t>Public media exerts a big influence today.</a:t>
            </a:r>
          </a:p>
          <a:p>
            <a:pPr marL="239713" indent="-239713">
              <a:lnSpc>
                <a:spcPct val="114000"/>
              </a:lnSpc>
            </a:pPr>
            <a:r>
              <a:rPr lang="en-US" sz="2300" dirty="0"/>
              <a:t>God’s will is that the media be a source of truth and moral entertainment.</a:t>
            </a:r>
          </a:p>
          <a:p>
            <a:pPr marL="239713" indent="-239713">
              <a:lnSpc>
                <a:spcPct val="114000"/>
              </a:lnSpc>
            </a:pPr>
            <a:r>
              <a:rPr lang="en-US" sz="2300" dirty="0"/>
              <a:t>Society has a right to information based in truth.</a:t>
            </a:r>
          </a:p>
          <a:p>
            <a:pPr marL="239713" indent="-239713">
              <a:lnSpc>
                <a:spcPct val="114000"/>
              </a:lnSpc>
            </a:pPr>
            <a:r>
              <a:rPr lang="en-US" sz="2300" dirty="0"/>
              <a:t>Social networking sites</a:t>
            </a:r>
            <a:br>
              <a:rPr lang="en-US" sz="2300" dirty="0"/>
            </a:br>
            <a:r>
              <a:rPr lang="en-US" sz="2300" dirty="0"/>
              <a:t>must not be used to</a:t>
            </a:r>
            <a:br>
              <a:rPr lang="en-US" sz="2300" dirty="0"/>
            </a:br>
            <a:r>
              <a:rPr lang="en-US" sz="2300" dirty="0"/>
              <a:t>promote falsehoods or</a:t>
            </a:r>
            <a:br>
              <a:rPr lang="en-US" sz="2300" dirty="0"/>
            </a:br>
            <a:r>
              <a:rPr lang="en-US" sz="2300" dirty="0"/>
              <a:t>to attack a person’s dignity.</a:t>
            </a:r>
          </a:p>
        </p:txBody>
      </p:sp>
      <p:pic>
        <p:nvPicPr>
          <p:cNvPr id="5" name="Picture 4" descr="A picture containing person, holding, building, hand&#10;&#10;Description automatically generated">
            <a:extLst>
              <a:ext uri="{FF2B5EF4-FFF2-40B4-BE49-F238E27FC236}">
                <a16:creationId xmlns:a16="http://schemas.microsoft.com/office/drawing/2014/main" id="{5F8F8021-CE79-F04B-AC48-16EDAF3A738E}"/>
              </a:ext>
            </a:extLst>
          </p:cNvPr>
          <p:cNvPicPr>
            <a:picLocks noChangeAspect="1"/>
          </p:cNvPicPr>
          <p:nvPr/>
        </p:nvPicPr>
        <p:blipFill rotWithShape="1">
          <a:blip r:embed="rId3">
            <a:extLst>
              <a:ext uri="{28A0092B-C50C-407E-A947-70E740481C1C}">
                <a14:useLocalDpi xmlns:a14="http://schemas.microsoft.com/office/drawing/2010/main" val="0"/>
              </a:ext>
            </a:extLst>
          </a:blip>
          <a:srcRect l="25663" r="6969"/>
          <a:stretch/>
        </p:blipFill>
        <p:spPr>
          <a:xfrm>
            <a:off x="0" y="1066800"/>
            <a:ext cx="4419600" cy="437356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63196"/>
            <a:ext cx="8229600" cy="533400"/>
          </a:xfrm>
        </p:spPr>
        <p:txBody>
          <a:bodyPr/>
          <a:lstStyle/>
          <a:p>
            <a:pPr algn="ctr"/>
            <a:r>
              <a:rPr lang="en-US" dirty="0"/>
              <a:t>Art Is a Form of Social Media</a:t>
            </a:r>
          </a:p>
        </p:txBody>
      </p:sp>
      <p:sp>
        <p:nvSpPr>
          <p:cNvPr id="6" name="Content Placeholder 5">
            <a:extLst>
              <a:ext uri="{FF2B5EF4-FFF2-40B4-BE49-F238E27FC236}">
                <a16:creationId xmlns:a16="http://schemas.microsoft.com/office/drawing/2014/main" id="{77422EED-7DA8-4E9D-8D99-FDA44A15FEFD}"/>
              </a:ext>
            </a:extLst>
          </p:cNvPr>
          <p:cNvSpPr>
            <a:spLocks noGrp="1"/>
          </p:cNvSpPr>
          <p:nvPr>
            <p:ph idx="1"/>
          </p:nvPr>
        </p:nvSpPr>
        <p:spPr>
          <a:xfrm>
            <a:off x="4267200" y="1504948"/>
            <a:ext cx="4572001" cy="4724399"/>
          </a:xfrm>
        </p:spPr>
        <p:txBody>
          <a:bodyPr>
            <a:normAutofit/>
          </a:bodyPr>
          <a:lstStyle/>
          <a:p>
            <a:pPr marL="239713" indent="-239713">
              <a:lnSpc>
                <a:spcPct val="114000"/>
              </a:lnSpc>
            </a:pPr>
            <a:r>
              <a:rPr lang="en-US" dirty="0"/>
              <a:t>Creating art is in some way</a:t>
            </a:r>
            <a:br>
              <a:rPr lang="en-US" dirty="0"/>
            </a:br>
            <a:r>
              <a:rPr lang="en-US" dirty="0"/>
              <a:t>a sharing in God’s creative power.</a:t>
            </a:r>
          </a:p>
          <a:p>
            <a:pPr marL="239713" indent="-239713">
              <a:lnSpc>
                <a:spcPct val="114000"/>
              </a:lnSpc>
            </a:pPr>
            <a:r>
              <a:rPr lang="en-US" dirty="0"/>
              <a:t>Society should protect an artists’ freedom of expression.</a:t>
            </a:r>
          </a:p>
          <a:p>
            <a:pPr marL="239713" indent="-239713">
              <a:lnSpc>
                <a:spcPct val="114000"/>
              </a:lnSpc>
            </a:pPr>
            <a:r>
              <a:rPr lang="en-US" dirty="0"/>
              <a:t>Artists should use their skills to create art in keeping with God’s will.</a:t>
            </a:r>
          </a:p>
          <a:p>
            <a:pPr marL="239713" indent="-239713">
              <a:lnSpc>
                <a:spcPct val="114000"/>
              </a:lnSpc>
            </a:pPr>
            <a:r>
              <a:rPr lang="en-US" dirty="0"/>
              <a:t>The Church encourages the creation of sacred art.</a:t>
            </a:r>
          </a:p>
        </p:txBody>
      </p:sp>
      <p:pic>
        <p:nvPicPr>
          <p:cNvPr id="4" name="Picture 3" descr="A person standing in front of a window&#10;&#10;Description automatically generated">
            <a:extLst>
              <a:ext uri="{FF2B5EF4-FFF2-40B4-BE49-F238E27FC236}">
                <a16:creationId xmlns:a16="http://schemas.microsoft.com/office/drawing/2014/main" id="{2550B548-B92B-A340-AE99-3C88BEA96339}"/>
              </a:ext>
            </a:extLst>
          </p:cNvPr>
          <p:cNvPicPr>
            <a:picLocks noChangeAspect="1"/>
          </p:cNvPicPr>
          <p:nvPr/>
        </p:nvPicPr>
        <p:blipFill rotWithShape="1">
          <a:blip r:embed="rId3">
            <a:extLst>
              <a:ext uri="{28A0092B-C50C-407E-A947-70E740481C1C}">
                <a14:useLocalDpi xmlns:a14="http://schemas.microsoft.com/office/drawing/2010/main" val="0"/>
              </a:ext>
            </a:extLst>
          </a:blip>
          <a:srcRect l="6711" r="24832"/>
          <a:stretch/>
        </p:blipFill>
        <p:spPr>
          <a:xfrm>
            <a:off x="0" y="1504948"/>
            <a:ext cx="4052888" cy="3946931"/>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8AE227A-4442-1E4C-BDF0-DFCB34BEA7F7}"/>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Using Media Critically</a:t>
            </a:r>
          </a:p>
        </p:txBody>
      </p:sp>
      <p:sp>
        <p:nvSpPr>
          <p:cNvPr id="7" name="Content Placeholder 2">
            <a:extLst>
              <a:ext uri="{FF2B5EF4-FFF2-40B4-BE49-F238E27FC236}">
                <a16:creationId xmlns:a16="http://schemas.microsoft.com/office/drawing/2014/main" id="{8B7FB1CB-E20C-404C-9C12-B925104CE85B}"/>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The average person is exposed</a:t>
            </a:r>
            <a:br>
              <a:rPr lang="en-US" dirty="0"/>
            </a:br>
            <a:r>
              <a:rPr lang="en-US" dirty="0"/>
              <a:t>to hours of media every day. </a:t>
            </a:r>
            <a:br>
              <a:rPr lang="en-US" dirty="0"/>
            </a:br>
            <a:r>
              <a:rPr lang="en-US" dirty="0"/>
              <a:t>What can you do to use media</a:t>
            </a:r>
            <a:br>
              <a:rPr lang="en-US" dirty="0"/>
            </a:br>
            <a:r>
              <a:rPr lang="en-US" dirty="0"/>
              <a:t>in healthy and moral ways?</a:t>
            </a:r>
          </a:p>
          <a:p>
            <a:endParaRPr lang="en-US" dirty="0"/>
          </a:p>
          <a:p>
            <a:endParaRPr lang="en-US" dirty="0"/>
          </a:p>
        </p:txBody>
      </p:sp>
      <p:pic>
        <p:nvPicPr>
          <p:cNvPr id="8" name="Picture 7" descr="Icon&#10;&#10;Description automatically generated">
            <a:extLst>
              <a:ext uri="{FF2B5EF4-FFF2-40B4-BE49-F238E27FC236}">
                <a16:creationId xmlns:a16="http://schemas.microsoft.com/office/drawing/2014/main" id="{A976DFBF-D5EE-1845-BABB-BAE8BA330C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3701831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1E6B-5DD2-44CE-878B-F32B890122F2}"/>
              </a:ext>
            </a:extLst>
          </p:cNvPr>
          <p:cNvSpPr>
            <a:spLocks noGrp="1"/>
          </p:cNvSpPr>
          <p:nvPr>
            <p:ph type="title"/>
          </p:nvPr>
        </p:nvSpPr>
        <p:spPr>
          <a:xfrm>
            <a:off x="1312235" y="1143000"/>
            <a:ext cx="5698165"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C2FEF0A3-4080-4F79-A299-6436E8DAE4C0}"/>
              </a:ext>
            </a:extLst>
          </p:cNvPr>
          <p:cNvSpPr>
            <a:spLocks noGrp="1"/>
          </p:cNvSpPr>
          <p:nvPr>
            <p:ph idx="1"/>
          </p:nvPr>
        </p:nvSpPr>
        <p:spPr>
          <a:xfrm>
            <a:off x="1295400" y="1752600"/>
            <a:ext cx="6477000" cy="4373563"/>
          </a:xfrm>
        </p:spPr>
        <p:txBody>
          <a:bodyPr>
            <a:normAutofit/>
          </a:bodyPr>
          <a:lstStyle/>
          <a:p>
            <a:pPr marL="0" indent="0">
              <a:spcBef>
                <a:spcPts val="0"/>
              </a:spcBef>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 DC.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25553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1332248"/>
            <a:ext cx="8229600" cy="877551"/>
          </a:xfrm>
        </p:spPr>
        <p:txBody>
          <a:bodyPr vert="horz" lIns="91440" tIns="45720" rIns="91440" bIns="45720" rtlCol="0" anchor="ctr">
            <a:noAutofit/>
          </a:bodyPr>
          <a:lstStyle/>
          <a:p>
            <a:pPr algn="ctr"/>
            <a:r>
              <a:rPr lang="en-US" sz="3200" b="1" kern="1200" dirty="0">
                <a:latin typeface="Arial" pitchFamily="34" charset="0"/>
                <a:ea typeface="+mj-ea"/>
                <a:cs typeface="Arial" pitchFamily="34" charset="0"/>
              </a:rPr>
              <a:t>What harm is there in telling a little lie?</a:t>
            </a:r>
          </a:p>
        </p:txBody>
      </p:sp>
      <p:pic>
        <p:nvPicPr>
          <p:cNvPr id="4" name="Picture 3" descr="A person standing in front of a body of water&#10;&#10;Description automatically generated">
            <a:extLst>
              <a:ext uri="{FF2B5EF4-FFF2-40B4-BE49-F238E27FC236}">
                <a16:creationId xmlns:a16="http://schemas.microsoft.com/office/drawing/2014/main" id="{A06E980E-AAC9-BF4E-99DD-844779FFDEC5}"/>
              </a:ext>
            </a:extLst>
          </p:cNvPr>
          <p:cNvPicPr>
            <a:picLocks noChangeAspect="1"/>
          </p:cNvPicPr>
          <p:nvPr/>
        </p:nvPicPr>
        <p:blipFill rotWithShape="1">
          <a:blip r:embed="rId3">
            <a:extLst>
              <a:ext uri="{28A0092B-C50C-407E-A947-70E740481C1C}">
                <a14:useLocalDpi xmlns:a14="http://schemas.microsoft.com/office/drawing/2010/main" val="0"/>
              </a:ext>
            </a:extLst>
          </a:blip>
          <a:srcRect t="21982" b="37482"/>
          <a:stretch/>
        </p:blipFill>
        <p:spPr>
          <a:xfrm>
            <a:off x="1371600" y="2209800"/>
            <a:ext cx="6400800" cy="3916363"/>
          </a:xfrm>
          <a:prstGeom prst="rect">
            <a:avLst/>
          </a:prstGeom>
          <a:noFill/>
        </p:spPr>
      </p:pic>
      <p:sp>
        <p:nvSpPr>
          <p:cNvPr id="6" name="Title 4">
            <a:extLst>
              <a:ext uri="{FF2B5EF4-FFF2-40B4-BE49-F238E27FC236}">
                <a16:creationId xmlns:a16="http://schemas.microsoft.com/office/drawing/2014/main" id="{59579098-A978-6247-964E-925E9E4FE7BD}"/>
              </a:ext>
            </a:extLst>
          </p:cNvPr>
          <p:cNvSpPr txBox="1">
            <a:spLocks/>
          </p:cNvSpPr>
          <p:nvPr/>
        </p:nvSpPr>
        <p:spPr>
          <a:xfrm>
            <a:off x="914400" y="835698"/>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928687"/>
            <a:ext cx="8229600" cy="533400"/>
          </a:xfrm>
        </p:spPr>
        <p:txBody>
          <a:bodyPr/>
          <a:lstStyle/>
          <a:p>
            <a:pPr algn="ctr"/>
            <a:r>
              <a:rPr lang="en-US" dirty="0"/>
              <a:t>God Is Truth</a:t>
            </a:r>
          </a:p>
        </p:txBody>
      </p:sp>
      <p:sp>
        <p:nvSpPr>
          <p:cNvPr id="6" name="Content Placeholder 5"/>
          <p:cNvSpPr>
            <a:spLocks noGrp="1"/>
          </p:cNvSpPr>
          <p:nvPr>
            <p:ph idx="1"/>
          </p:nvPr>
        </p:nvSpPr>
        <p:spPr>
          <a:xfrm>
            <a:off x="5334000" y="1828800"/>
            <a:ext cx="3605213" cy="4373563"/>
          </a:xfrm>
        </p:spPr>
        <p:txBody>
          <a:bodyPr>
            <a:normAutofit fontScale="92500" lnSpcReduction="20000"/>
          </a:bodyPr>
          <a:lstStyle/>
          <a:p>
            <a:pPr marL="0" indent="0">
              <a:lnSpc>
                <a:spcPct val="124000"/>
              </a:lnSpc>
              <a:buNone/>
            </a:pPr>
            <a:r>
              <a:rPr lang="en-US" dirty="0"/>
              <a:t>A Logic Argument</a:t>
            </a:r>
          </a:p>
          <a:p>
            <a:pPr marL="239713" indent="-239713">
              <a:lnSpc>
                <a:spcPct val="124000"/>
              </a:lnSpc>
            </a:pPr>
            <a:r>
              <a:rPr lang="en-US" dirty="0"/>
              <a:t>First Proposition:</a:t>
            </a:r>
            <a:br>
              <a:rPr lang="en-US" dirty="0"/>
            </a:br>
            <a:r>
              <a:rPr lang="en-US" dirty="0"/>
              <a:t>What is true is also real.</a:t>
            </a:r>
          </a:p>
          <a:p>
            <a:pPr marL="239713" indent="-239713">
              <a:lnSpc>
                <a:spcPct val="124000"/>
              </a:lnSpc>
            </a:pPr>
            <a:r>
              <a:rPr lang="en-US" dirty="0"/>
              <a:t>Second</a:t>
            </a:r>
            <a:r>
              <a:rPr lang="en-US" baseline="30000" dirty="0"/>
              <a:t> </a:t>
            </a:r>
            <a:r>
              <a:rPr lang="en-US" dirty="0"/>
              <a:t>Proposition: Creation is real.</a:t>
            </a:r>
          </a:p>
          <a:p>
            <a:pPr marL="239713" indent="-239713">
              <a:lnSpc>
                <a:spcPct val="124000"/>
              </a:lnSpc>
            </a:pPr>
            <a:r>
              <a:rPr lang="en-US" dirty="0"/>
              <a:t>Third</a:t>
            </a:r>
            <a:r>
              <a:rPr lang="en-US" baseline="30000" dirty="0"/>
              <a:t> </a:t>
            </a:r>
            <a:r>
              <a:rPr lang="en-US" dirty="0"/>
              <a:t>Proposition:</a:t>
            </a:r>
            <a:br>
              <a:rPr lang="en-US" dirty="0"/>
            </a:br>
            <a:r>
              <a:rPr lang="en-US" dirty="0"/>
              <a:t>All creation has its origin</a:t>
            </a:r>
            <a:br>
              <a:rPr lang="en-US" dirty="0"/>
            </a:br>
            <a:r>
              <a:rPr lang="en-US" dirty="0"/>
              <a:t>in God, the Creator.</a:t>
            </a:r>
          </a:p>
          <a:p>
            <a:pPr marL="239713" indent="-239713">
              <a:lnSpc>
                <a:spcPct val="124000"/>
              </a:lnSpc>
            </a:pPr>
            <a:r>
              <a:rPr lang="en-US" dirty="0"/>
              <a:t>Conclusion: If God is the origin of all reality, he is also the origin of all truth.</a:t>
            </a:r>
          </a:p>
          <a:p>
            <a:endParaRPr lang="en-US" dirty="0"/>
          </a:p>
        </p:txBody>
      </p:sp>
      <p:pic>
        <p:nvPicPr>
          <p:cNvPr id="10" name="Picture 9" descr="Text, whiteboard&#10;&#10;Description automatically generated">
            <a:extLst>
              <a:ext uri="{FF2B5EF4-FFF2-40B4-BE49-F238E27FC236}">
                <a16:creationId xmlns:a16="http://schemas.microsoft.com/office/drawing/2014/main" id="{48326D5E-101C-4C44-9770-9B85D4A7C69F}"/>
              </a:ext>
            </a:extLst>
          </p:cNvPr>
          <p:cNvPicPr>
            <a:picLocks noChangeAspect="1"/>
          </p:cNvPicPr>
          <p:nvPr/>
        </p:nvPicPr>
        <p:blipFill rotWithShape="1">
          <a:blip r:embed="rId3">
            <a:extLst>
              <a:ext uri="{28A0092B-C50C-407E-A947-70E740481C1C}">
                <a14:useLocalDpi xmlns:a14="http://schemas.microsoft.com/office/drawing/2010/main" val="0"/>
              </a:ext>
            </a:extLst>
          </a:blip>
          <a:srcRect l="4829" r="16760"/>
          <a:stretch/>
        </p:blipFill>
        <p:spPr>
          <a:xfrm>
            <a:off x="0" y="1833562"/>
            <a:ext cx="5181599" cy="346471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825" y="1143000"/>
            <a:ext cx="8229600" cy="533400"/>
          </a:xfrm>
        </p:spPr>
        <p:txBody>
          <a:bodyPr/>
          <a:lstStyle/>
          <a:p>
            <a:r>
              <a:rPr lang="en-US" dirty="0"/>
              <a:t>Live in Reality, Not in Illusion</a:t>
            </a:r>
          </a:p>
        </p:txBody>
      </p:sp>
      <p:sp>
        <p:nvSpPr>
          <p:cNvPr id="3" name="Content Placeholder 2"/>
          <p:cNvSpPr>
            <a:spLocks noGrp="1"/>
          </p:cNvSpPr>
          <p:nvPr>
            <p:ph idx="1"/>
          </p:nvPr>
        </p:nvSpPr>
        <p:spPr>
          <a:xfrm>
            <a:off x="504825" y="1752600"/>
            <a:ext cx="7419975" cy="4373563"/>
          </a:xfrm>
        </p:spPr>
        <p:txBody>
          <a:bodyPr>
            <a:normAutofit/>
          </a:bodyPr>
          <a:lstStyle/>
          <a:p>
            <a:pPr marL="239713" indent="-239713">
              <a:lnSpc>
                <a:spcPct val="114000"/>
              </a:lnSpc>
            </a:pPr>
            <a:r>
              <a:rPr lang="en-US" dirty="0"/>
              <a:t>When we tell lies, we create our own false reality.</a:t>
            </a:r>
          </a:p>
          <a:p>
            <a:pPr marL="239713" indent="-239713">
              <a:lnSpc>
                <a:spcPct val="114000"/>
              </a:lnSpc>
            </a:pPr>
            <a:r>
              <a:rPr lang="en-US" dirty="0"/>
              <a:t>We can begin to believe our lies, putting ourselves out of touch with our real</a:t>
            </a:r>
            <a:br>
              <a:rPr lang="en-US" dirty="0"/>
            </a:br>
            <a:r>
              <a:rPr lang="en-US" dirty="0"/>
              <a:t>self and with God.</a:t>
            </a:r>
          </a:p>
          <a:p>
            <a:pPr marL="239713" indent="-239713">
              <a:lnSpc>
                <a:spcPct val="114000"/>
              </a:lnSpc>
            </a:pPr>
            <a:r>
              <a:rPr lang="en-US" dirty="0"/>
              <a:t>This is why lies are a sin;</a:t>
            </a:r>
            <a:br>
              <a:rPr lang="en-US" dirty="0"/>
            </a:br>
            <a:r>
              <a:rPr lang="en-US" dirty="0"/>
              <a:t>they endanger our earthly</a:t>
            </a:r>
            <a:br>
              <a:rPr lang="en-US" dirty="0"/>
            </a:br>
            <a:r>
              <a:rPr lang="en-US" dirty="0"/>
              <a:t>happiness and our eternal</a:t>
            </a:r>
            <a:br>
              <a:rPr lang="en-US" dirty="0"/>
            </a:br>
            <a:r>
              <a:rPr lang="en-US" dirty="0"/>
              <a:t>destiny.</a:t>
            </a:r>
          </a:p>
          <a:p>
            <a:pPr marL="239713" indent="-239713">
              <a:lnSpc>
                <a:spcPct val="114000"/>
              </a:lnSpc>
            </a:pPr>
            <a:endParaRPr lang="en-US" dirty="0"/>
          </a:p>
          <a:p>
            <a:pPr marL="239713" indent="-239713">
              <a:lnSpc>
                <a:spcPct val="114000"/>
              </a:lnSpc>
            </a:pPr>
            <a:endParaRPr lang="en-US" dirty="0"/>
          </a:p>
          <a:p>
            <a:pPr marL="239713" indent="-239713">
              <a:lnSpc>
                <a:spcPct val="114000"/>
              </a:lnSpc>
            </a:pPr>
            <a:endParaRPr lang="en-US" dirty="0"/>
          </a:p>
        </p:txBody>
      </p:sp>
      <p:pic>
        <p:nvPicPr>
          <p:cNvPr id="5" name="Picture 4" descr="A sign on a wooden pole&#10;&#10;Description automatically generated">
            <a:extLst>
              <a:ext uri="{FF2B5EF4-FFF2-40B4-BE49-F238E27FC236}">
                <a16:creationId xmlns:a16="http://schemas.microsoft.com/office/drawing/2014/main" id="{F2674DBA-B52B-8D46-8F97-4ADBB0D11B54}"/>
              </a:ext>
            </a:extLst>
          </p:cNvPr>
          <p:cNvPicPr>
            <a:picLocks noChangeAspect="1"/>
          </p:cNvPicPr>
          <p:nvPr/>
        </p:nvPicPr>
        <p:blipFill rotWithShape="1">
          <a:blip r:embed="rId3">
            <a:extLst>
              <a:ext uri="{28A0092B-C50C-407E-A947-70E740481C1C}">
                <a14:useLocalDpi xmlns:a14="http://schemas.microsoft.com/office/drawing/2010/main" val="0"/>
              </a:ext>
            </a:extLst>
          </a:blip>
          <a:srcRect l="9693" r="7092"/>
          <a:stretch/>
        </p:blipFill>
        <p:spPr>
          <a:xfrm>
            <a:off x="4800599" y="2895600"/>
            <a:ext cx="4343401" cy="347965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2500" y="930274"/>
            <a:ext cx="7239000" cy="838200"/>
          </a:xfrm>
        </p:spPr>
        <p:txBody>
          <a:bodyPr>
            <a:normAutofit/>
          </a:bodyPr>
          <a:lstStyle/>
          <a:p>
            <a:pPr algn="ctr"/>
            <a:r>
              <a:rPr lang="en-US" dirty="0"/>
              <a:t>Truth and the Gospel</a:t>
            </a:r>
          </a:p>
        </p:txBody>
      </p:sp>
      <p:sp>
        <p:nvSpPr>
          <p:cNvPr id="3" name="Content Placeholder 2"/>
          <p:cNvSpPr>
            <a:spLocks noGrp="1"/>
          </p:cNvSpPr>
          <p:nvPr>
            <p:ph idx="1"/>
          </p:nvPr>
        </p:nvSpPr>
        <p:spPr>
          <a:xfrm>
            <a:off x="4114800" y="1797049"/>
            <a:ext cx="4419600" cy="3611563"/>
          </a:xfrm>
        </p:spPr>
        <p:txBody>
          <a:bodyPr>
            <a:normAutofit lnSpcReduction="10000"/>
          </a:bodyPr>
          <a:lstStyle/>
          <a:p>
            <a:pPr marL="239713" indent="-239713">
              <a:lnSpc>
                <a:spcPct val="113000"/>
              </a:lnSpc>
            </a:pPr>
            <a:r>
              <a:rPr lang="en-US" dirty="0"/>
              <a:t>“I am the way and the truth</a:t>
            </a:r>
            <a:br>
              <a:rPr lang="en-US" dirty="0"/>
            </a:br>
            <a:r>
              <a:rPr lang="en-US" dirty="0"/>
              <a:t>and the life.” (John 14:6)</a:t>
            </a:r>
          </a:p>
          <a:p>
            <a:pPr marL="239713" indent="-239713">
              <a:lnSpc>
                <a:spcPct val="113000"/>
              </a:lnSpc>
            </a:pPr>
            <a:r>
              <a:rPr lang="en-US" dirty="0"/>
              <a:t>Jesus came to reveal the greatest truth: the Paschal Mystery, God’s saving plan.</a:t>
            </a:r>
          </a:p>
          <a:p>
            <a:pPr marL="239713" indent="-239713">
              <a:lnSpc>
                <a:spcPct val="113000"/>
              </a:lnSpc>
            </a:pPr>
            <a:r>
              <a:rPr lang="en-US" dirty="0"/>
              <a:t>Christians witness to this truth in words and actions; some have even died rather than deny this truth.</a:t>
            </a:r>
          </a:p>
        </p:txBody>
      </p:sp>
      <p:pic>
        <p:nvPicPr>
          <p:cNvPr id="5" name="Picture 4" descr="A sign in front of a sunset&#10;&#10;Description automatically generated">
            <a:extLst>
              <a:ext uri="{FF2B5EF4-FFF2-40B4-BE49-F238E27FC236}">
                <a16:creationId xmlns:a16="http://schemas.microsoft.com/office/drawing/2014/main" id="{FC0358A1-F185-EF4B-9720-B2F11ED52D6C}"/>
              </a:ext>
            </a:extLst>
          </p:cNvPr>
          <p:cNvPicPr>
            <a:picLocks noChangeAspect="1"/>
          </p:cNvPicPr>
          <p:nvPr/>
        </p:nvPicPr>
        <p:blipFill rotWithShape="1">
          <a:blip r:embed="rId3">
            <a:extLst>
              <a:ext uri="{28A0092B-C50C-407E-A947-70E740481C1C}">
                <a14:useLocalDpi xmlns:a14="http://schemas.microsoft.com/office/drawing/2010/main" val="0"/>
              </a:ext>
            </a:extLst>
          </a:blip>
          <a:srcRect r="41508"/>
          <a:stretch/>
        </p:blipFill>
        <p:spPr>
          <a:xfrm>
            <a:off x="-14288" y="1797049"/>
            <a:ext cx="3900487" cy="355647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2374114-4420-C148-AB0D-6548E421450B}"/>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Reality and Lies</a:t>
            </a:r>
          </a:p>
        </p:txBody>
      </p:sp>
      <p:sp>
        <p:nvSpPr>
          <p:cNvPr id="5" name="Content Placeholder 2">
            <a:extLst>
              <a:ext uri="{FF2B5EF4-FFF2-40B4-BE49-F238E27FC236}">
                <a16:creationId xmlns:a16="http://schemas.microsoft.com/office/drawing/2014/main" id="{1D914E67-4CC0-994A-9681-71089E4DFC13}"/>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Why do some people choose to tell lies rather than live in reality?</a:t>
            </a:r>
          </a:p>
        </p:txBody>
      </p:sp>
      <p:pic>
        <p:nvPicPr>
          <p:cNvPr id="6" name="Picture 5" descr="Icon&#10;&#10;Description automatically generated">
            <a:extLst>
              <a:ext uri="{FF2B5EF4-FFF2-40B4-BE49-F238E27FC236}">
                <a16:creationId xmlns:a16="http://schemas.microsoft.com/office/drawing/2014/main" id="{7B8C8800-B248-1841-BAD2-99E5D9F99D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689" y="914400"/>
            <a:ext cx="8229600" cy="990600"/>
          </a:xfrm>
        </p:spPr>
        <p:txBody>
          <a:bodyPr>
            <a:normAutofit/>
          </a:bodyPr>
          <a:lstStyle/>
          <a:p>
            <a:r>
              <a:rPr lang="en-US" dirty="0"/>
              <a:t>Honesty Builds Trust</a:t>
            </a:r>
          </a:p>
        </p:txBody>
      </p:sp>
      <p:sp>
        <p:nvSpPr>
          <p:cNvPr id="3" name="Content Placeholder 2"/>
          <p:cNvSpPr>
            <a:spLocks noGrp="1"/>
          </p:cNvSpPr>
          <p:nvPr>
            <p:ph idx="1"/>
          </p:nvPr>
        </p:nvSpPr>
        <p:spPr>
          <a:xfrm>
            <a:off x="547689" y="1982420"/>
            <a:ext cx="3733800" cy="4520101"/>
          </a:xfrm>
        </p:spPr>
        <p:txBody>
          <a:bodyPr>
            <a:normAutofit/>
          </a:bodyPr>
          <a:lstStyle/>
          <a:p>
            <a:pPr marL="239713" indent="-239713">
              <a:lnSpc>
                <a:spcPct val="114000"/>
              </a:lnSpc>
            </a:pPr>
            <a:r>
              <a:rPr lang="en-US" dirty="0"/>
              <a:t>An honest person has integrity. You can trust their word.</a:t>
            </a:r>
          </a:p>
          <a:p>
            <a:pPr marL="239713" indent="-239713">
              <a:lnSpc>
                <a:spcPct val="114000"/>
              </a:lnSpc>
            </a:pPr>
            <a:r>
              <a:rPr lang="en-US" dirty="0"/>
              <a:t>True friendships are built on honesty.</a:t>
            </a:r>
          </a:p>
          <a:p>
            <a:pPr marL="239713" indent="-239713">
              <a:lnSpc>
                <a:spcPct val="114000"/>
              </a:lnSpc>
            </a:pPr>
            <a:r>
              <a:rPr lang="en-US" dirty="0"/>
              <a:t>We cannot be dishonest and hope to be trusted.</a:t>
            </a:r>
          </a:p>
          <a:p>
            <a:endParaRPr lang="en-US" dirty="0"/>
          </a:p>
        </p:txBody>
      </p:sp>
      <p:pic>
        <p:nvPicPr>
          <p:cNvPr id="5" name="Picture 4" descr="A group of people posing for the camera&#10;&#10;Description automatically generated">
            <a:extLst>
              <a:ext uri="{FF2B5EF4-FFF2-40B4-BE49-F238E27FC236}">
                <a16:creationId xmlns:a16="http://schemas.microsoft.com/office/drawing/2014/main" id="{EBAD1C4B-E48F-074C-BEF9-D1111F4815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8103" y="2008187"/>
            <a:ext cx="4655897" cy="310393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829" y="838199"/>
            <a:ext cx="8229600" cy="533400"/>
          </a:xfrm>
        </p:spPr>
        <p:txBody>
          <a:bodyPr/>
          <a:lstStyle/>
          <a:p>
            <a:pPr algn="ctr"/>
            <a:r>
              <a:rPr lang="en-US" dirty="0"/>
              <a:t>Impact of Lies</a:t>
            </a:r>
          </a:p>
        </p:txBody>
      </p:sp>
      <p:sp>
        <p:nvSpPr>
          <p:cNvPr id="3" name="Content Placeholder 2"/>
          <p:cNvSpPr>
            <a:spLocks noGrp="1"/>
          </p:cNvSpPr>
          <p:nvPr>
            <p:ph idx="1"/>
          </p:nvPr>
        </p:nvSpPr>
        <p:spPr>
          <a:xfrm>
            <a:off x="4800600" y="1646238"/>
            <a:ext cx="4114800" cy="4373563"/>
          </a:xfrm>
        </p:spPr>
        <p:txBody>
          <a:bodyPr>
            <a:normAutofit fontScale="92500" lnSpcReduction="10000"/>
          </a:bodyPr>
          <a:lstStyle/>
          <a:p>
            <a:pPr marL="0" indent="0">
              <a:lnSpc>
                <a:spcPct val="114000"/>
              </a:lnSpc>
              <a:buNone/>
            </a:pPr>
            <a:r>
              <a:rPr lang="en-US" dirty="0"/>
              <a:t>For each of the following situations, who is hurt by</a:t>
            </a:r>
            <a:br>
              <a:rPr lang="en-US" dirty="0"/>
            </a:br>
            <a:r>
              <a:rPr lang="en-US" dirty="0"/>
              <a:t>the lies?</a:t>
            </a:r>
          </a:p>
          <a:p>
            <a:pPr marL="352425" indent="-352425">
              <a:lnSpc>
                <a:spcPct val="114000"/>
              </a:lnSpc>
              <a:buFont typeface="+mj-lt"/>
              <a:buAutoNum type="arabicPeriod"/>
            </a:pPr>
            <a:r>
              <a:rPr lang="en-US" dirty="0"/>
              <a:t>lying to parents about where you have been</a:t>
            </a:r>
          </a:p>
          <a:p>
            <a:pPr marL="352425" indent="-352425">
              <a:lnSpc>
                <a:spcPct val="114000"/>
              </a:lnSpc>
              <a:buFont typeface="+mj-lt"/>
              <a:buAutoNum type="arabicPeriod"/>
            </a:pPr>
            <a:r>
              <a:rPr lang="en-US" dirty="0"/>
              <a:t>lying to a teacher about</a:t>
            </a:r>
            <a:br>
              <a:rPr lang="en-US" dirty="0"/>
            </a:br>
            <a:r>
              <a:rPr lang="en-US" dirty="0"/>
              <a:t>why your homework is</a:t>
            </a:r>
            <a:br>
              <a:rPr lang="en-US" dirty="0"/>
            </a:br>
            <a:r>
              <a:rPr lang="en-US" dirty="0"/>
              <a:t>not finished</a:t>
            </a:r>
          </a:p>
          <a:p>
            <a:pPr marL="352425" indent="-352425">
              <a:lnSpc>
                <a:spcPct val="114000"/>
              </a:lnSpc>
              <a:buFont typeface="+mj-lt"/>
              <a:buAutoNum type="arabicPeriod"/>
            </a:pPr>
            <a:r>
              <a:rPr lang="en-US" dirty="0"/>
              <a:t>lying to a doctor about symptoms you have been having</a:t>
            </a:r>
          </a:p>
        </p:txBody>
      </p:sp>
      <p:pic>
        <p:nvPicPr>
          <p:cNvPr id="5" name="Picture 4" descr="A picture containing person, outdoor, young, little&#10;&#10;Description automatically generated">
            <a:extLst>
              <a:ext uri="{FF2B5EF4-FFF2-40B4-BE49-F238E27FC236}">
                <a16:creationId xmlns:a16="http://schemas.microsoft.com/office/drawing/2014/main" id="{71C282F2-FABB-0B46-AD9A-B4BB7369247D}"/>
              </a:ext>
            </a:extLst>
          </p:cNvPr>
          <p:cNvPicPr>
            <a:picLocks noChangeAspect="1"/>
          </p:cNvPicPr>
          <p:nvPr/>
        </p:nvPicPr>
        <p:blipFill rotWithShape="1">
          <a:blip r:embed="rId3">
            <a:extLst>
              <a:ext uri="{28A0092B-C50C-407E-A947-70E740481C1C}">
                <a14:useLocalDpi xmlns:a14="http://schemas.microsoft.com/office/drawing/2010/main" val="0"/>
              </a:ext>
            </a:extLst>
          </a:blip>
          <a:srcRect r="19749"/>
          <a:stretch/>
        </p:blipFill>
        <p:spPr>
          <a:xfrm>
            <a:off x="1" y="1658145"/>
            <a:ext cx="4608320" cy="382825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42977"/>
            <a:ext cx="8229600" cy="533400"/>
          </a:xfrm>
        </p:spPr>
        <p:txBody>
          <a:bodyPr/>
          <a:lstStyle/>
          <a:p>
            <a:pPr algn="ctr"/>
            <a:r>
              <a:rPr lang="en-US" dirty="0"/>
              <a:t>Making Reparation</a:t>
            </a:r>
          </a:p>
        </p:txBody>
      </p:sp>
      <p:sp>
        <p:nvSpPr>
          <p:cNvPr id="3" name="Content Placeholder 2"/>
          <p:cNvSpPr>
            <a:spLocks noGrp="1"/>
          </p:cNvSpPr>
          <p:nvPr>
            <p:ph idx="1"/>
          </p:nvPr>
        </p:nvSpPr>
        <p:spPr>
          <a:xfrm>
            <a:off x="4876800" y="1590675"/>
            <a:ext cx="3962400" cy="4800600"/>
          </a:xfrm>
        </p:spPr>
        <p:txBody>
          <a:bodyPr>
            <a:normAutofit fontScale="92500" lnSpcReduction="10000"/>
          </a:bodyPr>
          <a:lstStyle/>
          <a:p>
            <a:pPr marL="0" indent="0">
              <a:lnSpc>
                <a:spcPct val="114000"/>
              </a:lnSpc>
              <a:buNone/>
            </a:pPr>
            <a:r>
              <a:rPr lang="en-US" dirty="0"/>
              <a:t>Reparation, or amends, is doing what we can to repair the damage caused by our lies (or other sins). </a:t>
            </a:r>
          </a:p>
          <a:p>
            <a:pPr marL="239713" indent="-239713">
              <a:lnSpc>
                <a:spcPct val="114000"/>
              </a:lnSpc>
            </a:pPr>
            <a:r>
              <a:rPr lang="en-US" dirty="0"/>
              <a:t>The first step is always owning up to the truth.</a:t>
            </a:r>
          </a:p>
          <a:p>
            <a:pPr marL="239713" indent="-239713">
              <a:lnSpc>
                <a:spcPct val="114000"/>
              </a:lnSpc>
            </a:pPr>
            <a:r>
              <a:rPr lang="en-US" dirty="0"/>
              <a:t>A second step is making a sincere apology to those you hurt—including a vow not to repeat the lie.</a:t>
            </a:r>
          </a:p>
          <a:p>
            <a:pPr marL="239713" indent="-239713">
              <a:lnSpc>
                <a:spcPct val="114000"/>
              </a:lnSpc>
            </a:pPr>
            <a:r>
              <a:rPr lang="en-US" dirty="0"/>
              <a:t>A third step is accepting the consequences.</a:t>
            </a:r>
          </a:p>
        </p:txBody>
      </p:sp>
      <p:pic>
        <p:nvPicPr>
          <p:cNvPr id="5" name="Picture 4" descr="A group of people sitting at a table&#10;&#10;Description automatically generated">
            <a:extLst>
              <a:ext uri="{FF2B5EF4-FFF2-40B4-BE49-F238E27FC236}">
                <a16:creationId xmlns:a16="http://schemas.microsoft.com/office/drawing/2014/main" id="{897CEE0A-A484-1042-BDA3-D6EAD7BCBD85}"/>
              </a:ext>
            </a:extLst>
          </p:cNvPr>
          <p:cNvPicPr>
            <a:picLocks noChangeAspect="1"/>
          </p:cNvPicPr>
          <p:nvPr/>
        </p:nvPicPr>
        <p:blipFill rotWithShape="1">
          <a:blip r:embed="rId3">
            <a:extLst>
              <a:ext uri="{28A0092B-C50C-407E-A947-70E740481C1C}">
                <a14:useLocalDpi xmlns:a14="http://schemas.microsoft.com/office/drawing/2010/main" val="0"/>
              </a:ext>
            </a:extLst>
          </a:blip>
          <a:srcRect l="6250" r="8565"/>
          <a:stretch/>
        </p:blipFill>
        <p:spPr>
          <a:xfrm>
            <a:off x="0" y="1819274"/>
            <a:ext cx="4600575" cy="3600449"/>
          </a:xfrm>
          <a:prstGeom prst="rect">
            <a:avLst/>
          </a:prstGeom>
        </p:spPr>
      </p:pic>
    </p:spTree>
    <p:extLst>
      <p:ext uri="{BB962C8B-B14F-4D97-AF65-F5344CB8AC3E}">
        <p14:creationId xmlns:p14="http://schemas.microsoft.com/office/powerpoint/2010/main" val="603405060"/>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1381</Words>
  <Application>Microsoft Office PowerPoint</Application>
  <PresentationFormat>On-screen Show (4:3)</PresentationFormat>
  <Paragraphs>120</Paragraphs>
  <Slides>16</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LIC Presentation template</vt:lpstr>
      <vt:lpstr>The Eighth Commandment: Reality versus Illusion</vt:lpstr>
      <vt:lpstr>What harm is there in telling a little lie?</vt:lpstr>
      <vt:lpstr>God Is Truth</vt:lpstr>
      <vt:lpstr>Live in Reality, Not in Illusion</vt:lpstr>
      <vt:lpstr>Truth and the Gospel</vt:lpstr>
      <vt:lpstr>PowerPoint Presentation</vt:lpstr>
      <vt:lpstr>Honesty Builds Trust</vt:lpstr>
      <vt:lpstr>Impact of Lies</vt:lpstr>
      <vt:lpstr>Making Reparation</vt:lpstr>
      <vt:lpstr>Secrets and Privacy</vt:lpstr>
      <vt:lpstr>Other Sins against Honesty</vt:lpstr>
      <vt:lpstr>PowerPoint Presentation</vt:lpstr>
      <vt:lpstr>Truth in the Media</vt:lpstr>
      <vt:lpstr>Art Is a Form of Social Media</vt:lpstr>
      <vt:lpstr>PowerPoint Presentation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Eighth Commandment: Reality versus Illusion</dc:title>
  <dc:creator>Jill Johnson</dc:creator>
  <cp:lastModifiedBy>Becky Gochanour</cp:lastModifiedBy>
  <cp:revision>33</cp:revision>
  <dcterms:created xsi:type="dcterms:W3CDTF">2020-11-06T17:53:41Z</dcterms:created>
  <dcterms:modified xsi:type="dcterms:W3CDTF">2020-12-03T19:26:10Z</dcterms:modified>
</cp:coreProperties>
</file>